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7" r:id="rId2"/>
    <p:sldId id="267" r:id="rId3"/>
    <p:sldId id="256" r:id="rId4"/>
    <p:sldId id="328" r:id="rId5"/>
    <p:sldId id="327" r:id="rId6"/>
    <p:sldId id="335" r:id="rId7"/>
    <p:sldId id="329" r:id="rId8"/>
    <p:sldId id="330" r:id="rId9"/>
    <p:sldId id="331" r:id="rId10"/>
    <p:sldId id="333" r:id="rId11"/>
    <p:sldId id="332" r:id="rId12"/>
    <p:sldId id="334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5" r:id="rId22"/>
    <p:sldId id="344" r:id="rId23"/>
    <p:sldId id="346" r:id="rId24"/>
    <p:sldId id="347" r:id="rId25"/>
    <p:sldId id="349" r:id="rId26"/>
    <p:sldId id="350" r:id="rId27"/>
    <p:sldId id="352" r:id="rId28"/>
    <p:sldId id="353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3" r:id="rId37"/>
    <p:sldId id="36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887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8E596-4131-7D43-97D9-5B95A81BDE21}" v="3082" dt="2025-01-23T16:37:29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0"/>
    <p:restoredTop sz="94694"/>
  </p:normalViewPr>
  <p:slideViewPr>
    <p:cSldViewPr snapToGrid="0">
      <p:cViewPr>
        <p:scale>
          <a:sx n="75" d="100"/>
          <a:sy n="75" d="100"/>
        </p:scale>
        <p:origin x="54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6AA33-DBFF-D547-AFEB-DEE8088CAA5E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56632-6A32-6E4F-9A31-C2BD57FE6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F055-7124-C8AB-F5D2-F6344CC8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B4E70-2659-8411-35B1-7864F256F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04B12-8736-5F09-EC36-46D947330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A4AE-8FF4-E89D-F6E9-4B389CBFA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0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98B3-0D67-1684-D139-C2D29EC4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F8C5B-B09A-1EBE-FFE5-B04E7DAFF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1105A-E6F2-1062-7ED4-EDA322214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18135-AE8A-0FB6-F0E0-5509CC12E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CD1B-FC2F-C610-6FC4-90D80979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B4E8E-2D41-E13A-993F-504C4AE10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87D88-977F-4B25-E43B-64E2A6744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04E95-E255-13DC-0524-2246741AB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0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010C738-C322-FF4B-397D-523877EB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388E9CB5-773B-E8E0-ABD8-FB8DD0762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50C4CFDA-2FB8-5E8B-3D01-264DF267D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6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CD9BD-2A08-C08A-845E-715EF94F5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A158B-B448-A55A-38B3-0514783F5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E92E1-6EE2-023A-F8C4-33F2F03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46736-2772-FD2B-2A02-3D9BF464D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1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93BA2-E48D-21AD-A564-5C2B688BE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DE74E-F243-04EE-1FDB-7F11A34DD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815C0-20A5-9FBB-B707-F4A51553F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3EF47-F4F2-F542-AF6D-00D42DBDC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4216-1C39-71CB-1CC7-8D9CE14E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C4AB1-7EEE-0A39-0F2D-90023A96A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18182-5A14-7871-D8AB-EBE5FCEE7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4A940-4C91-96BE-5970-E0F1CD112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5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D2A6C-0C7E-F838-8634-524DACFB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6CB74-2A99-9AF4-82DA-7A418C61F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9FABF-2EE3-18AD-3EF9-E7DD4359B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727D1-EE90-78B4-3BFC-284E56005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1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59A6-AA3A-96C2-1BA5-55207FF0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C7501-2E15-034F-10CC-DB23D4CFB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E3FA5-6BBC-2981-48B1-F39C4CF32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49F17-7868-5404-C78A-6FF70D43A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9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D8C03-987E-1D67-991D-A60511AA8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1DDCB-7D76-66E6-C23A-060AE5689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647FF-6427-29CA-A032-616945101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64C1A-F225-AD63-A50A-77916705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5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0522F92-D5D0-D22C-86A3-D42CB0B9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C96E90B3-BF83-3A1D-E7F9-E18C32A75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213496FA-F288-D567-1B4B-47180FC26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804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2FC4-9D7A-00DB-0EFB-D544AC09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6B993-1C5F-1ED3-1E66-A7FAF486D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30550-BB1A-A8EC-2F67-D66A3CCB9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CADC-C14F-1FD3-9F9F-C77FD9F2A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0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8AA5-6CF3-6BBD-4EF2-1B3A632D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C3B8-C8B4-438E-C003-D983B144F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128DF-DF6A-CB53-40B2-A45676A0F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9E31-C1AB-DB0F-1DC6-5F6CF3AE2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1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3274D5C-78FB-A3AD-D57F-81015C1B9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0C896A09-D3CD-44C6-266D-EB7736BCBE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B819A433-52AD-B05E-CFAA-E2D73BE74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61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35AC5-ED79-D037-33AA-0C8042CE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4CCE6-A684-9A35-FB7D-86C8C712D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4D4FB-F3B9-D619-6D8B-699047C96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712CB-DC6B-0F2F-49EC-10939B519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00630-1D60-3DCE-4701-2D8C45EB4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69F43-0457-7BCF-5EBF-0B414C103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2EC19-F815-D5AD-64CA-4D642EC58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D83A2-4371-E1BB-9BDD-0CC44E275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92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A64E-CD17-ED67-623C-8EFDDE5B2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87B73-063D-A4AD-13C6-7D01C2A94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3DCB4-849E-E815-5E93-043014EFD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FFB26-8CF2-0C24-56F7-497365608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5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DD3E-46F1-946B-5415-54199CAB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DE506-B628-A519-1B63-CD8954653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4D57B-DBC1-7C17-D6AE-749EB686A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D045A-53D2-0552-4B67-FBFD5F03B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0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25D0-6CDC-3527-868E-59AF759E9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B172B-3778-A349-FEA4-FBAFA1A59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D8C48-A412-05F1-D070-BCDF2D5F3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94A9D-C8A3-C760-2E4F-5F61075C3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67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D5233-5E6E-A246-14D7-E7218194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1B08A-D3CC-395F-AFE4-8B3C04707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A99FF-ACA2-2202-D63B-6FEE7B641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15E3E-6EEE-E2AD-8115-FC9B19871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22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C37CF-F91C-F2E8-16A3-EDE8C139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43F0C-5B4A-D054-7551-FB738B108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A11B9-655C-F623-0246-38F5C40C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AB3C5-1A0B-172E-E8AD-88C153BC0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7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03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DB1C-AE23-0921-9DAD-BCF49E0F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00DA2-6229-1B50-EF5F-8215040EB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4D8E4-1D32-1474-BC6A-B500F79C5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1253-54D0-1F62-5741-D750AF6D2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75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BD91E-6019-C128-531D-7951D17A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130C-F1F2-1977-E313-184441E43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315DD-C6C1-37DB-9DEB-3E56BAFBF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68A26-E473-9ABE-2019-3F4679A9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9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21B3-0F4C-6D39-5511-0F820357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D4C8-3C29-C7BE-D47D-567E27F31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2BCEF-D6A4-378F-D305-47DA66361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2CD84-0871-30A2-CFCF-BCA6E974A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9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1389-C639-137C-A64E-A8A79C31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A3734-B511-5444-110F-91F26A584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1331A-B6A0-1507-63E7-19D73E2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5E796-AF08-3C54-C23B-B6CAA41A3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26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C486406-62DB-D0DD-41C0-0E0E37E6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5987125C-31CE-4651-20C7-DD55CE926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68145434-3635-0B62-2D23-511D190A8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3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6CD64-2F75-55A0-51F4-E46C6B90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1E0B1-CFD4-7013-9BE5-ACA41CFEA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23657-5D92-1C60-22A8-2416B59DE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46E1-1C98-C318-B7BF-FCECC7672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3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39DD7-93C3-1907-7DD6-E38FC23C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DCAAA-A040-A334-FB4D-F512F0E70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A51AD-7DD5-1D32-648B-69BFFAD1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528A6-D57A-0DCA-5002-0B83921E3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7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14832-6220-C6C8-85E0-256AE29AC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D90AF-7FD0-9B49-3219-6F70CEF8B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F9F47-FC3C-9BD3-F59F-6DC52E8DF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070FC-4DBC-EBC8-75BB-2D49FBF5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70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64D7CDC-D2D2-EB78-01ED-5645ED50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3CC4BCDF-0EE9-8C17-E5CF-A3D899C24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CDA52C30-6124-4070-6D88-F6CD7A4E4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1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8D35D-3149-7E7C-948D-77F53E64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03641-A7B9-DF06-2AF7-A42882CDF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E531-55C8-A778-636E-E0342DFE1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5AAB-8205-C63A-3DA6-55CABB316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FE7C-AE7B-B79D-2C27-7946462B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23ECF-E9E2-B9B4-AE84-BF3049E85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2F9F6-007D-E1BF-BE5A-4A3CC9859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1007F-5555-455B-1AFA-2CDB854D2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4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F0B5910-4496-4E4D-B460-02F1D3D8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0729ec2c_0_55:notes">
            <a:extLst>
              <a:ext uri="{FF2B5EF4-FFF2-40B4-BE49-F238E27FC236}">
                <a16:creationId xmlns:a16="http://schemas.microsoft.com/office/drawing/2014/main" id="{7F6E8C82-260E-CA44-382B-62C8391AF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7" name="Google Shape;97;g25f0729ec2c_0_55:notes">
            <a:extLst>
              <a:ext uri="{FF2B5EF4-FFF2-40B4-BE49-F238E27FC236}">
                <a16:creationId xmlns:a16="http://schemas.microsoft.com/office/drawing/2014/main" id="{B043F9E5-B7F0-C9B7-E323-D7E751749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5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C4B5-920E-3ED2-89B5-C35C2344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A130E-6995-B7DC-4EB2-447856548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ADEB3-7C61-A005-C2C9-AEAA6CF29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624EB-B743-2633-850B-672662737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5D5B-BDF7-7D64-7B0D-C8AD15AA7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85104-0F39-A16A-4888-1813696DA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CABB7-C5E6-73CA-F5D1-5A2F230CC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B6BBC-7ADD-DE71-3103-F4EABC8C8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5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D1900-1833-66EE-961A-9348F5DB0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C6793-B403-452F-C489-1FAE66A47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65882-54D1-8C30-448F-2FBF1813B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3517-1BEF-5AA3-4410-495C2F53C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56632-6A32-6E4F-9A31-C2BD57FE6C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4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D469-BAAF-D1FB-7E97-1A7184A9F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223D3-429C-7A31-B8C0-11C69467D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AD129-B965-7909-14AA-E8D5FB92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405C-9083-CB9E-EDF4-FCD14C4B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7035-209B-99D9-C1C0-B459A21F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3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1D40-017B-8B1F-B46E-C356F3D1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EB667-0BAD-DF4A-CCDA-4398F44E0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6E39-6863-2E78-9089-0C9CF9C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B227-C96A-1337-0B1B-A6CCDD36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68E7-B608-71D9-B122-B757F72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9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925CB-5D29-AF18-93E9-696662B9B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CAA5C-DD9B-2D79-1CF5-D6895D094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E992A-5B27-1B73-DCDD-02376DE1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6DF61-662D-7D6F-9BF7-8D3AD1EB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E31A-22E1-B5F2-0C43-DEE6AE36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64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2F2E-3F20-0DC0-CFA3-D11D49B0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D3D74-F972-E096-E828-44B6C11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657D-8E22-4681-BD7E-16E8F6F56673}" type="datetimeFigureOut">
              <a:rPr lang="en-FI" smtClean="0"/>
              <a:t>9/18/25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A18-8950-3A86-D6FB-14BF0F0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9F6BC-1B26-1DC3-0C4B-4C12F07C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D3D6-B89C-4D82-B254-B84B3D342745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DAFE8-3608-FDE7-C3ED-12BD6811F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8320"/>
            <a:ext cx="10515600" cy="4429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9625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56B6-2565-8BA9-23FE-F0155B8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CCE1-BD85-B339-72AF-3CBD3081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843F-9CDC-9A8C-47CF-12878209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E4C42-46D6-93CF-C8D6-393885DD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E153-AC84-1305-F3BD-ED067040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2D07-2CC1-40E0-8C99-D647B8B1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0746-6C11-3C42-C70E-80DF768A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D8BB-010B-810A-ACCD-A78799D8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33A6-AD2F-9765-F31B-32141608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642C6-3182-63C3-2694-DADD2DC6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2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C5FB-11A1-A494-92D4-71212947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6DB8-2964-0CC0-DFC7-53686A706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E50D7-3E22-7BAD-3967-6468FFCB9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A1692-B80A-E0CE-33F6-6B5930B4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4B868-4594-02AA-25D8-C11AC99D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41034-B38A-E9CF-CB7B-9728DF19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5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F95A-EFB9-219C-B4B2-26E4B79E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58A08-477C-6775-8FEE-2C0D79DE9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F2CE4-9699-E653-6504-5BF655882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B8D19-817B-6C7C-1BFA-737415AA4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D31F7-D665-B54D-ED9C-32BDF53CB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B8883-2C48-A411-6D7B-8E94DDF4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FA18C-67E9-CA21-2CA4-716055CE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C9906-2E8E-6C1E-1BB9-3F92ABF8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BC56-4CB4-D789-D087-112AAEB4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66348-A730-2D40-2609-6EC7966A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7C7C1-75F8-E935-02E9-FFE12876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A1AFD-F23C-B47E-A3F3-97B0E59E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F2A7E-E14E-A968-C482-FFFE2255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57943-0A59-0747-E518-759DF946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497EA-2456-1FDA-3AFE-DA6EC420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48FE-AF16-8FBF-A7A8-306501DE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CAAC-4ABE-CFF0-AD0D-C6784DDFA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3F85F-9DA1-E99D-6133-599FD21C3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3DC03-FB87-673F-8456-C45B1BB2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D0D65-C083-066F-5E5E-CA090D06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E4EC3-1C1D-E81F-C76C-CB6FCF6B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2EE6-F14A-786B-AAA5-0F281E78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8F9CF-FC6E-CEE7-5F5A-911D92539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6C879-616A-4240-325A-85A9ED88B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9523C-2E71-D69F-26C7-76D6C645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433C9-D464-434B-6230-CF8186DB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54944-FD94-CDC3-7694-08985BD9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60F2D-E7A4-24DD-C0D6-B347C455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E534-6752-875B-CA7E-555D50CFC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E9BF-AC5A-ED69-A50F-FB4F1CD05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C4982-007D-AF4E-8918-D99D359DE6B4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9BD1-C199-AE96-083B-C01436968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AC01F-640B-9E03-D838-60EB64BDF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946BA-6F15-3C43-B4F5-ACE0F360C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brand@edgehil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sf.io/q4j29/" TargetMode="External"/><Relationship Id="rId5" Type="http://schemas.openxmlformats.org/officeDocument/2006/relationships/hyperlink" Target="https://github.com/nzilbb/Covariation_monophthongs_NZE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s.io/r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choos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sf.io/preprin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76200" y="1394400"/>
            <a:ext cx="11853600" cy="538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lang="en-GB" sz="52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  <a:p>
            <a:r>
              <a:rPr lang="en-GB" sz="5200" dirty="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</a:rPr>
              <a:t>Open Science Practices for Linguists</a:t>
            </a:r>
          </a:p>
          <a:p>
            <a:r>
              <a:rPr lang="en-GB" sz="3700" dirty="0">
                <a:solidFill>
                  <a:srgbClr val="CCCCCC"/>
                </a:solidFill>
                <a:latin typeface="Yanone Kaffeesatz"/>
                <a:ea typeface="Yanone Kaffeesatz"/>
                <a:cs typeface="Yanone Kaffeesatz"/>
              </a:rPr>
              <a:t>James Brand</a:t>
            </a:r>
            <a:endParaRPr lang="en-GB" sz="37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  <a:p>
            <a:pPr>
              <a:lnSpc>
                <a:spcPct val="114999"/>
              </a:lnSpc>
            </a:pPr>
            <a:r>
              <a:rPr lang="en-GB" sz="3700" dirty="0">
                <a:solidFill>
                  <a:srgbClr val="CCCCCC"/>
                </a:solidFill>
                <a:latin typeface="Yanone Kaffeesatz"/>
                <a:ea typeface="Yanone Kaffeesatz"/>
                <a:cs typeface="Yanone Kaffeesatz"/>
              </a:rPr>
              <a:t>Edge Hill University</a:t>
            </a:r>
            <a:endParaRPr lang="en-GB" sz="37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  <a:p>
            <a:pPr>
              <a:lnSpc>
                <a:spcPct val="114999"/>
              </a:lnSpc>
            </a:pPr>
            <a:r>
              <a:rPr lang="en-GB" sz="2700" dirty="0" err="1">
                <a:solidFill>
                  <a:srgbClr val="2C8887"/>
                </a:solidFill>
                <a:latin typeface="Yanone Kaffeesatz"/>
                <a:ea typeface="Yanone Kaffeesatz"/>
                <a:cs typeface="Yanone Kaffeesatz"/>
              </a:rPr>
              <a:t>james.brand@edgehill.ac.uk</a:t>
            </a:r>
            <a:endParaRPr lang="en-GB" sz="2700" dirty="0">
              <a:solidFill>
                <a:srgbClr val="2C8887"/>
              </a:solidFill>
              <a:latin typeface="Yanone Kaffeesatz"/>
              <a:ea typeface="Yanone Kaffeesatz"/>
              <a:cs typeface="Yanone Kaffeesatz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14999"/>
              </a:lnSpc>
            </a:pPr>
            <a:endParaRPr lang="en-GB" sz="40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  <a:p>
            <a:pPr>
              <a:lnSpc>
                <a:spcPct val="114999"/>
              </a:lnSpc>
            </a:pPr>
            <a:endParaRPr lang="en-GB" sz="40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  <a:p>
            <a:pPr>
              <a:lnSpc>
                <a:spcPct val="114999"/>
              </a:lnSpc>
            </a:pPr>
            <a:r>
              <a:rPr lang="en-GB" sz="2400" dirty="0">
                <a:solidFill>
                  <a:srgbClr val="CCCCCC"/>
                </a:solidFill>
                <a:latin typeface="Yanone Kaffeesatz"/>
                <a:ea typeface="Yanone Kaffeesatz"/>
                <a:cs typeface="Yanone Kaffeesatz"/>
              </a:rPr>
              <a:t>18/08/25 – USC Dornsife</a:t>
            </a:r>
            <a:endParaRPr lang="en-GB" sz="2400" dirty="0">
              <a:solidFill>
                <a:srgbClr val="000000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4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B113-DE7B-71E1-522B-B277B4EE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A3ADC245-E944-ABD3-8EE9-C775123574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293FF4B0-E4CF-DED6-2341-B28E61DA3AC6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AEC0FD-F08C-9C79-BF27-CEBD8D21D730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CB15F-27D9-EFF0-8115-6BCF5267C908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96278-0FFE-B31E-C0CE-94DD1AAEC729}"/>
              </a:ext>
            </a:extLst>
          </p:cNvPr>
          <p:cNvSpPr txBox="1"/>
          <p:nvPr/>
        </p:nvSpPr>
        <p:spPr>
          <a:xfrm>
            <a:off x="245659" y="625839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Popper (1952: 23-24)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AAFF6-353C-6F63-DEF1-FFD1CD15D1B6}"/>
              </a:ext>
            </a:extLst>
          </p:cNvPr>
          <p:cNvSpPr txBox="1"/>
          <p:nvPr/>
        </p:nvSpPr>
        <p:spPr>
          <a:xfrm>
            <a:off x="245658" y="2047137"/>
            <a:ext cx="112457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Yanone Kaffeesatz"/>
                <a:ea typeface="Calibri"/>
                <a:cs typeface="Calibri"/>
              </a:rPr>
              <a:t>Why is it important?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E6278-77CD-54C5-5C36-58F9D630B3A5}"/>
              </a:ext>
            </a:extLst>
          </p:cNvPr>
          <p:cNvSpPr txBox="1"/>
          <p:nvPr/>
        </p:nvSpPr>
        <p:spPr>
          <a:xfrm>
            <a:off x="1375230" y="3247893"/>
            <a:ext cx="9903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2C8887"/>
                </a:solidFill>
                <a:effectLst/>
                <a:latin typeface="Yanone Kaffeesatz" pitchFamily="2" charset="77"/>
              </a:rPr>
              <a:t>"The scientifically significant physical effect may be defined as that which can be regularly reproduced by anyone who carries out the appropriate experiment in the way prescribed"</a:t>
            </a:r>
            <a:endParaRPr lang="en-US" sz="4000" dirty="0">
              <a:solidFill>
                <a:srgbClr val="2C8887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5921CD-FD53-FEF6-8AFF-67401764561C}"/>
              </a:ext>
            </a:extLst>
          </p:cNvPr>
          <p:cNvCxnSpPr/>
          <p:nvPr/>
        </p:nvCxnSpPr>
        <p:spPr>
          <a:xfrm>
            <a:off x="1170238" y="3232687"/>
            <a:ext cx="0" cy="1913467"/>
          </a:xfrm>
          <a:prstGeom prst="line">
            <a:avLst/>
          </a:prstGeom>
          <a:ln w="101600" cap="rnd">
            <a:solidFill>
              <a:srgbClr val="2C88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C3034-4E5C-776B-E3E6-79158F3DC354}"/>
              </a:ext>
            </a:extLst>
          </p:cNvPr>
          <p:cNvCxnSpPr/>
          <p:nvPr/>
        </p:nvCxnSpPr>
        <p:spPr>
          <a:xfrm>
            <a:off x="1247224" y="3232687"/>
            <a:ext cx="0" cy="1913467"/>
          </a:xfrm>
          <a:prstGeom prst="line">
            <a:avLst/>
          </a:prstGeom>
          <a:ln w="101600" cap="sq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4;p25">
            <a:extLst>
              <a:ext uri="{FF2B5EF4-FFF2-40B4-BE49-F238E27FC236}">
                <a16:creationId xmlns:a16="http://schemas.microsoft.com/office/drawing/2014/main" id="{5A24221A-F6F5-A552-9C80-FD15E3DE6E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84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F477-99E1-AF46-FEB4-007E721E7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06D3AC9B-F0F2-5C62-E4EB-E3FACBFF3E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D81AD340-8BCF-9826-1920-5AAB440B1089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BBCE91-8EF4-6D42-CDD2-F094F1047D4B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DD657-7900-4278-9AFA-A9E5C4E6AFF4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915F4-0ED4-2476-4C23-326261A49FBC}"/>
              </a:ext>
            </a:extLst>
          </p:cNvPr>
          <p:cNvSpPr txBox="1"/>
          <p:nvPr/>
        </p:nvSpPr>
        <p:spPr>
          <a:xfrm>
            <a:off x="245659" y="1827003"/>
            <a:ext cx="10563856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Replications are not a good use of time and resources, they do not warrant publication</a:t>
            </a:r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Sure, they do take time and resources. If the original paper did not find the same result, would it have been published? Should we value </a:t>
            </a:r>
            <a:r>
              <a:rPr lang="en-US" sz="28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null results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 the same way as significant results?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4000" dirty="0">
                <a:latin typeface="Yanone Kaffeesatz"/>
                <a:ea typeface="Calibri"/>
                <a:cs typeface="Calibri"/>
              </a:rPr>
              <a:t>Who gets to decide which is the correct result?</a:t>
            </a:r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Nobody. But perhaps it can </a:t>
            </a:r>
            <a:r>
              <a:rPr lang="en-US" sz="28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stimulate discussion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 between groups when different results are found and understand why that might be.</a:t>
            </a: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750FA4D6-1E39-709D-8392-1BBE783E47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9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6CAA-52A2-F9C7-B0EB-ED558508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721E6997-1D51-7638-E695-BD19D1D24A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A8EBABA0-6410-5D8F-6696-38AD8A419B3A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6F75F1-DFFB-CEB6-779D-4290217B36C4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F8620-DDD2-825B-0808-39C8B513F5C6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AC8F8-3F80-65BE-11D9-99C518BFEAC4}"/>
              </a:ext>
            </a:extLst>
          </p:cNvPr>
          <p:cNvSpPr txBox="1"/>
          <p:nvPr/>
        </p:nvSpPr>
        <p:spPr>
          <a:xfrm>
            <a:off x="245659" y="1827003"/>
            <a:ext cx="10563856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The replication did not give the same result... this is because the participants were too different</a:t>
            </a:r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Sure, there will be differences from the original sample. Can this be explained from a </a:t>
            </a:r>
            <a:r>
              <a:rPr lang="en-US" sz="28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theoretical standpoint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? If so, was it mentioned in the original submission?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4000" dirty="0">
                <a:latin typeface="Yanone Kaffeesatz"/>
                <a:ea typeface="Calibri"/>
                <a:cs typeface="Calibri"/>
              </a:rPr>
              <a:t>The replication did not give the same result... this is because the experiment was not run correctly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Sure, no replication will be exactly the same. Did the original submission give enough </a:t>
            </a:r>
            <a:r>
              <a:rPr lang="en-US" sz="28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reproducible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 information to run it correctly?</a:t>
            </a: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D962A86C-A311-CDD8-C10A-ADE8013732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5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2D730B0E-88A2-4DA6-4FA1-96BC043F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32927104-C289-A888-1431-0BB0720D87DF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2. Reproducibility</a:t>
            </a:r>
            <a:endParaRPr lang="en-US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E5BC01E5-898B-BFA5-DFBC-D58CB6602C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6B5A3700-A405-57AD-F0F5-E9CB19CBD7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C6686342-1A04-71EE-75E4-8AA1BD8CFA75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071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6C18-A320-E84A-26EF-AD275A85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841A0131-7A64-BA93-54B0-1514522DC4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96BC9EEB-0259-791E-E020-6A8DF5802A25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B18756-F1B5-1C43-DE75-09EE86D3FF30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FCF69-D264-A096-50B4-0650523711B7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4F294-5B29-F42B-8779-359091F8D5F5}"/>
              </a:ext>
            </a:extLst>
          </p:cNvPr>
          <p:cNvSpPr txBox="1"/>
          <p:nvPr/>
        </p:nvSpPr>
        <p:spPr>
          <a:xfrm>
            <a:off x="245659" y="1827003"/>
            <a:ext cx="105638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The ability to reproduce the work of somebody else by using the same methods, data and analyses, as was originally reported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A60E4A82-8A6D-FA74-9496-283EE9683B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artoon of two people writing on a chalkboard&#10;&#10;AI-generated content may be incorrect.">
            <a:extLst>
              <a:ext uri="{FF2B5EF4-FFF2-40B4-BE49-F238E27FC236}">
                <a16:creationId xmlns:a16="http://schemas.microsoft.com/office/drawing/2014/main" id="{4A6EBBA5-3061-E334-CAC0-BE24743C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9" y="3113530"/>
            <a:ext cx="3036384" cy="3213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FE775-329B-1003-5BE0-85D68CAEAAC0}"/>
              </a:ext>
            </a:extLst>
          </p:cNvPr>
          <p:cNvSpPr txBox="1"/>
          <p:nvPr/>
        </p:nvSpPr>
        <p:spPr>
          <a:xfrm>
            <a:off x="245659" y="6258397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http://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www.sciencecartoonsplus.com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/pages/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gallery.php</a:t>
            </a:r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206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7401-44E1-B9B1-4332-FCC5BAC8B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5F9120F5-5939-EB8C-9A75-712929F9F1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A077AF7B-1B64-D6CE-0DF4-89AA46DB1162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7ECFFF-AA00-3EE0-B4CF-AD75425638BC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CF429-1CF6-E732-4EBF-7553E5FF057E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8A76B-D21B-5AAB-781F-20EFC11790D7}"/>
              </a:ext>
            </a:extLst>
          </p:cNvPr>
          <p:cNvSpPr txBox="1"/>
          <p:nvPr/>
        </p:nvSpPr>
        <p:spPr>
          <a:xfrm>
            <a:off x="245659" y="1992082"/>
            <a:ext cx="984539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Hypothesis: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Women are taller than men</a:t>
            </a:r>
          </a:p>
          <a:p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Method: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Looked at various pictures of women and men in 3 different contextual settings</a:t>
            </a:r>
          </a:p>
          <a:p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Result: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Women are taller than men, p &lt; 0.001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8B0642A7-FE74-73BF-A4D0-B063E24DAE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31CA30-DE19-27E6-7F30-1AA21714A559}"/>
              </a:ext>
            </a:extLst>
          </p:cNvPr>
          <p:cNvSpPr txBox="1"/>
          <p:nvPr/>
        </p:nvSpPr>
        <p:spPr>
          <a:xfrm>
            <a:off x="245659" y="625839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https://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datacolada.org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38507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0E79-8F39-4241-A142-9485EBE9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8ACAE89D-3DB7-C2CC-9B15-3EA56FE065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E52432CC-2ED7-6408-DB08-67869B8A9A7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029DD3-0A4A-971F-81F5-F6CA6BA913F0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B625F-6372-4B60-091B-5B6CCEEE16DA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AC5B58A2-8AF6-627E-F364-99F9BDE7B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erson and person smiling&#10;&#10;AI-generated content may be incorrect.">
            <a:extLst>
              <a:ext uri="{FF2B5EF4-FFF2-40B4-BE49-F238E27FC236}">
                <a16:creationId xmlns:a16="http://schemas.microsoft.com/office/drawing/2014/main" id="{68BB5D32-93BE-D122-E6D2-0EC818E23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24" y="2030124"/>
            <a:ext cx="11561994" cy="3292973"/>
          </a:xfrm>
          <a:prstGeom prst="rect">
            <a:avLst/>
          </a:prstGeom>
        </p:spPr>
      </p:pic>
      <p:pic>
        <p:nvPicPr>
          <p:cNvPr id="15" name="Picture 14" descr="A group of children running on grass&#10;&#10;AI-generated content may be incorrect.">
            <a:extLst>
              <a:ext uri="{FF2B5EF4-FFF2-40B4-BE49-F238E27FC236}">
                <a16:creationId xmlns:a16="http://schemas.microsoft.com/office/drawing/2014/main" id="{BDE61816-9F3F-D14C-5E46-4A22C75E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28" y="2491197"/>
            <a:ext cx="11610848" cy="2031624"/>
          </a:xfrm>
          <a:prstGeom prst="rect">
            <a:avLst/>
          </a:prstGeom>
        </p:spPr>
      </p:pic>
      <p:pic>
        <p:nvPicPr>
          <p:cNvPr id="17" name="Picture 16" descr="A group of women playing basketball&#10;&#10;AI-generated content may be incorrect.">
            <a:extLst>
              <a:ext uri="{FF2B5EF4-FFF2-40B4-BE49-F238E27FC236}">
                <a16:creationId xmlns:a16="http://schemas.microsoft.com/office/drawing/2014/main" id="{C8119B1B-2CB6-009F-4CE5-ADD568725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86" y="2103529"/>
            <a:ext cx="11492611" cy="2918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9DA53-9898-48B1-DB07-ED85FE711303}"/>
              </a:ext>
            </a:extLst>
          </p:cNvPr>
          <p:cNvSpPr txBox="1"/>
          <p:nvPr/>
        </p:nvSpPr>
        <p:spPr>
          <a:xfrm>
            <a:off x="245659" y="625839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https://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datacolada.org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B840E-1AAC-D8BD-9C6D-0DCEEF07E30C}"/>
              </a:ext>
            </a:extLst>
          </p:cNvPr>
          <p:cNvSpPr txBox="1"/>
          <p:nvPr/>
        </p:nvSpPr>
        <p:spPr>
          <a:xfrm>
            <a:off x="6130691" y="5181179"/>
            <a:ext cx="62620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0" i="0" dirty="0">
                <a:solidFill>
                  <a:srgbClr val="FF0000"/>
                </a:solidFill>
                <a:effectLst/>
                <a:latin typeface="Yanone Kaffeesatz" pitchFamily="2" charset="77"/>
              </a:rPr>
              <a:t>Just because it is reproducible, doesn't make it reliable evidence</a:t>
            </a:r>
            <a:endParaRPr lang="en-US" sz="4400" dirty="0">
              <a:latin typeface="Yanone Kaffeesatz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93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5984-8AFD-028F-E015-1CDD008F3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5EA11304-5D57-703F-A7DB-64DD71ECCA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9D79FF6B-76B1-ADBF-D513-F4C267C2897A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FB9C17-31F2-E7A2-3E72-FF26E8E05626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BAE2D-23F0-54E6-112F-3328423F031A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4A7767CD-F93E-7951-FC7F-B74B4EDDE3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D4AB26-8E5B-F406-65D4-7AEC34340835}"/>
              </a:ext>
            </a:extLst>
          </p:cNvPr>
          <p:cNvSpPr txBox="1"/>
          <p:nvPr/>
        </p:nvSpPr>
        <p:spPr>
          <a:xfrm>
            <a:off x="245659" y="625839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https://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datacolada.org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28F5E-0806-7DFD-3D9C-A648EC66A9C7}"/>
              </a:ext>
            </a:extLst>
          </p:cNvPr>
          <p:cNvSpPr/>
          <p:nvPr/>
        </p:nvSpPr>
        <p:spPr>
          <a:xfrm>
            <a:off x="-16200" y="-1"/>
            <a:ext cx="12190743" cy="6858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family walking in the woods&#10;&#10;AI-generated content may be incorrect.">
            <a:extLst>
              <a:ext uri="{FF2B5EF4-FFF2-40B4-BE49-F238E27FC236}">
                <a16:creationId xmlns:a16="http://schemas.microsoft.com/office/drawing/2014/main" id="{3B5E7800-2F57-21BA-5F53-9593F40C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21" y="6600"/>
            <a:ext cx="11009358" cy="7005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E3503-5DFD-BB47-5873-60CA5225228E}"/>
              </a:ext>
            </a:extLst>
          </p:cNvPr>
          <p:cNvSpPr txBox="1"/>
          <p:nvPr/>
        </p:nvSpPr>
        <p:spPr>
          <a:xfrm>
            <a:off x="7984671" y="7429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4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58E6-F9B9-1A11-AEF0-C4042FD76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ABB76028-5E28-3AED-DF48-66B21D317F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C3AB7EC0-7F9C-2363-E1F8-4BFBA3297991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12E03B-7F90-03E6-0C5C-2C65904B80CC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CB6F5-0BE9-42EB-C401-AC28613EDABF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4D75A-991D-949C-731A-8844C062C98F}"/>
              </a:ext>
            </a:extLst>
          </p:cNvPr>
          <p:cNvSpPr txBox="1"/>
          <p:nvPr/>
        </p:nvSpPr>
        <p:spPr>
          <a:xfrm>
            <a:off x="245658" y="1992082"/>
            <a:ext cx="106781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Small steps towards being more reproducible: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Share your data, code, materials, anything that you have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Ensure the things you share can be understood by others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Don't manually edit data files (e.g. Excel) then overwrite the master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Try to code, not click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Yanone Kaffeesatz"/>
                <a:ea typeface="Calibri"/>
                <a:cs typeface="Calibri"/>
              </a:rPr>
              <a:t>Identifly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errors, don't hide them</a:t>
            </a:r>
            <a:endParaRPr lang="en-US" sz="2400" dirty="0"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9CFB6955-FC58-F8A6-E8CC-B53DC8AD5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pell Check Squiggly Line, HD Png Download , Transparent Png Image - PNGitem">
            <a:extLst>
              <a:ext uri="{FF2B5EF4-FFF2-40B4-BE49-F238E27FC236}">
                <a16:creationId xmlns:a16="http://schemas.microsoft.com/office/drawing/2014/main" id="{934C5A57-B3AE-63BF-9522-95FCF8B3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0" y="5422896"/>
            <a:ext cx="1389284" cy="77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AF0D7-23DB-FB20-ED50-FE78851F8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70A53100-1190-41F6-C06E-EA81035A45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5D25773C-8D69-1705-0D57-296EDF5DAC60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AE244D-016C-4FB2-5019-6BDDB3C47BED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FF222-864E-93E9-32F1-E0ED2AB7F537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0BAA8-46AF-5482-3B0F-9651795FB49A}"/>
              </a:ext>
            </a:extLst>
          </p:cNvPr>
          <p:cNvSpPr txBox="1"/>
          <p:nvPr/>
        </p:nvSpPr>
        <p:spPr>
          <a:xfrm>
            <a:off x="245658" y="1992082"/>
            <a:ext cx="1067815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Ways being reproducible makes things easier (for others):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1. It allows others to understand your workflow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2. It allows others to learn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3. It allows others to pick up where you left off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4. It allows other to reproduce your work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5. It allows others to identify errors</a:t>
            </a:r>
            <a:endParaRPr lang="en-US" sz="2400" dirty="0"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6D212E25-4F82-C10D-5E52-4D93738FF6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2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A8580E39-05BD-C91F-2BB9-DB7BD6C05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287BC46A-6B62-7E65-1571-48C3352C9899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Slides:</a:t>
            </a: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https://</a:t>
            </a:r>
            <a:r>
              <a:rPr lang="en-GB" sz="5200" dirty="0" err="1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tinyurl.com</a:t>
            </a:r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/NZLS-workshop</a:t>
            </a:r>
            <a:endParaRPr lang="en-US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8707487F-CB2B-6014-0A8E-8D75D001BB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0B341892-C6BC-D096-7390-581C62C9B5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680568D7-D7CB-3355-1DB9-067E96D69F7A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122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C005-3A8C-AA42-1F31-5DB1F637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A8A30428-5D3B-9505-EF17-4468EDB26D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8C44DA12-9AC9-C2F0-B519-89A4983E75D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6FC143-790E-5E32-E75D-153A6EA9CCD1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B6882-8825-95C9-37D4-F2CED1A96235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B1CFD06D-51F9-AD54-79E1-02751D35DA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cartoon of a person sitting in a chair&#10;&#10;AI-generated content may be incorrect.">
            <a:extLst>
              <a:ext uri="{FF2B5EF4-FFF2-40B4-BE49-F238E27FC236}">
                <a16:creationId xmlns:a16="http://schemas.microsoft.com/office/drawing/2014/main" id="{6F867B1D-858A-8778-29D9-B01BC981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19" y="1854252"/>
            <a:ext cx="10362676" cy="48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0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7968-2F7E-D6D9-6D90-141AE7AE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11D2A5F9-CB36-7DC4-D8C7-6835F8920E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186DFEB7-74C1-ABFC-A218-3F57626A7A1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0B418B-BA2B-B68A-F786-24E511CBB407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Reproducibility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76ADF-EB9A-9712-B91C-5FAD4FAF0CD4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501216F1-5E60-443B-3EC7-2804B7668F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What Is GitHub? Definition, Uses, &amp; Getting Started">
            <a:extLst>
              <a:ext uri="{FF2B5EF4-FFF2-40B4-BE49-F238E27FC236}">
                <a16:creationId xmlns:a16="http://schemas.microsoft.com/office/drawing/2014/main" id="{E59A9376-DC7A-A46F-3546-F3B78989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" y="2226567"/>
            <a:ext cx="3162922" cy="19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59E0E-B34D-07E3-2D1C-4B47416A8032}"/>
              </a:ext>
            </a:extLst>
          </p:cNvPr>
          <p:cNvSpPr txBox="1"/>
          <p:nvPr/>
        </p:nvSpPr>
        <p:spPr>
          <a:xfrm>
            <a:off x="2777066" y="2802835"/>
            <a:ext cx="890693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latin typeface="Yanone Kaffeesatz"/>
                <a:ea typeface="Calibri"/>
                <a:cs typeface="Calibri"/>
                <a:hlinkClick r:id="rId5"/>
              </a:rPr>
              <a:t>https://github.com/nzilbb/Covariation_monophthongs_NZE</a:t>
            </a:r>
            <a:br>
              <a:rPr lang="en-US" sz="3600" dirty="0">
                <a:latin typeface="Yanone Kaffeesatz"/>
                <a:ea typeface="Calibri"/>
                <a:cs typeface="Calibri"/>
              </a:rPr>
            </a:br>
            <a:br>
              <a:rPr lang="en-US" sz="3600" dirty="0">
                <a:latin typeface="Yanone Kaffeesatz"/>
                <a:ea typeface="Calibri"/>
                <a:cs typeface="Calibri"/>
              </a:rPr>
            </a:br>
            <a:endParaRPr lang="en-US" sz="3600" dirty="0">
              <a:latin typeface="Yanone Kaffeesatz"/>
              <a:ea typeface="Calibri"/>
              <a:cs typeface="Calibri"/>
            </a:endParaRPr>
          </a:p>
          <a:p>
            <a:pPr algn="ctr"/>
            <a:endParaRPr lang="en-US" sz="3600" dirty="0">
              <a:latin typeface="Yanone Kaffeesatz"/>
              <a:ea typeface="Calibri"/>
              <a:cs typeface="Calibri"/>
              <a:hlinkClick r:id="rId6"/>
            </a:endParaRPr>
          </a:p>
          <a:p>
            <a:pPr algn="ctr"/>
            <a:r>
              <a:rPr lang="en-US" sz="3600" dirty="0">
                <a:latin typeface="Yanone Kaffeesatz"/>
                <a:ea typeface="Calibri"/>
                <a:cs typeface="Calibri"/>
                <a:hlinkClick r:id="rId6"/>
              </a:rPr>
              <a:t>https://osf.io/q4j29/</a:t>
            </a:r>
            <a:endParaRPr lang="en-US" sz="3600" dirty="0">
              <a:latin typeface="Yanone Kaffeesatz"/>
              <a:ea typeface="Calibri"/>
              <a:cs typeface="Calibri"/>
            </a:endParaRPr>
          </a:p>
          <a:p>
            <a:pPr algn="ctr"/>
            <a:endParaRPr lang="en-US" sz="3600" dirty="0">
              <a:latin typeface="Yanone Kaffeesatz"/>
              <a:ea typeface="Calibri"/>
              <a:cs typeface="Calibri"/>
            </a:endParaRPr>
          </a:p>
        </p:txBody>
      </p:sp>
      <p:pic>
        <p:nvPicPr>
          <p:cNvPr id="3076" name="Picture 4" descr="Open Science Framework – Edinburgh Open Research">
            <a:extLst>
              <a:ext uri="{FF2B5EF4-FFF2-40B4-BE49-F238E27FC236}">
                <a16:creationId xmlns:a16="http://schemas.microsoft.com/office/drawing/2014/main" id="{DFFF6823-7382-ED66-2BBC-89CA0B62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4377114"/>
            <a:ext cx="2175933" cy="2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D3CB297A-49A6-1291-99D9-BDCFF4D8A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63B98632-ACA9-50E5-2ABB-D73A0C494325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3. Publishing</a:t>
            </a:r>
            <a:endParaRPr lang="en-US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00ED3CC6-1F1D-C676-8A06-D2B320C8B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271BA27C-3DDE-87F1-0FA9-BD56BD2008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3963670F-A058-9AA7-7B93-CBD52FAAB3B0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5015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06A8-F298-A802-A18B-38424F6F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05676954-690A-E690-531A-558E1CC3D9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F0586C5A-14F3-8F06-4FED-F76BB456D256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20FBF7-FF46-08FF-6097-FF87D91EDAC2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812E0-0763-17D5-F6BD-A8061A399CD6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DE1CD-AFD5-8118-AFD5-AB0332B0C791}"/>
              </a:ext>
            </a:extLst>
          </p:cNvPr>
          <p:cNvSpPr txBox="1"/>
          <p:nvPr/>
        </p:nvSpPr>
        <p:spPr>
          <a:xfrm>
            <a:off x="245658" y="1992082"/>
            <a:ext cx="106781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The process of declaring key aspects of your research plan, prior to actually undertaking the research, using a time-stamped document</a:t>
            </a: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15FCD69B-001A-7385-2B4F-E387318880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and red text&#10;&#10;AI-generated content may be incorrect.">
            <a:extLst>
              <a:ext uri="{FF2B5EF4-FFF2-40B4-BE49-F238E27FC236}">
                <a16:creationId xmlns:a16="http://schemas.microsoft.com/office/drawing/2014/main" id="{16C1A129-D22F-F64F-F3EC-1BA256479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8" y="3354639"/>
            <a:ext cx="7493000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CB2E2-FB6C-5ACA-ADA5-76F06057D0AA}"/>
              </a:ext>
            </a:extLst>
          </p:cNvPr>
          <p:cNvSpPr txBox="1"/>
          <p:nvPr/>
        </p:nvSpPr>
        <p:spPr>
          <a:xfrm>
            <a:off x="338024" y="6258397"/>
            <a:ext cx="627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Yanone Kaffeesatz"/>
                <a:ea typeface="Calibri"/>
                <a:cs typeface="Calibri"/>
              </a:rPr>
              <a:t>https://</a:t>
            </a:r>
            <a:r>
              <a:rPr lang="en-US" sz="1800" dirty="0" err="1">
                <a:latin typeface="Yanone Kaffeesatz"/>
                <a:ea typeface="Calibri"/>
                <a:cs typeface="Calibri"/>
              </a:rPr>
              <a:t>osf.io</a:t>
            </a:r>
            <a:r>
              <a:rPr lang="en-US" sz="1800" dirty="0">
                <a:latin typeface="Yanone Kaffeesatz"/>
                <a:ea typeface="Calibri"/>
                <a:cs typeface="Calibri"/>
              </a:rPr>
              <a:t>/registries/</a:t>
            </a:r>
            <a:r>
              <a:rPr lang="en-US" sz="1800" dirty="0" err="1">
                <a:latin typeface="Yanone Kaffeesatz"/>
                <a:ea typeface="Calibri"/>
                <a:cs typeface="Calibri"/>
              </a:rPr>
              <a:t>osf</a:t>
            </a:r>
            <a:r>
              <a:rPr lang="en-US" sz="1800" dirty="0">
                <a:latin typeface="Yanone Kaffeesatz"/>
                <a:ea typeface="Calibri"/>
                <a:cs typeface="Calibri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6947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EB49-B466-D63C-DDF7-5E6F8877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A6481FA6-56CA-C65D-7EF1-9479EC2107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371E52BF-6AC1-82C9-632A-84006681F45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1CAF0B-A2D0-9790-0C7B-1167C5E752C9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09AF0-D1A5-C47A-4FF2-7B409C10AF86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0A9D2-B6CC-C3C4-0F7E-620285D67CDC}"/>
              </a:ext>
            </a:extLst>
          </p:cNvPr>
          <p:cNvSpPr txBox="1"/>
          <p:nvPr/>
        </p:nvSpPr>
        <p:spPr>
          <a:xfrm>
            <a:off x="245658" y="1992082"/>
            <a:ext cx="11455275" cy="4216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Why bother?</a:t>
            </a:r>
          </a:p>
          <a:p>
            <a:b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</a:br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p-hacking: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 when you decide to modify, change or adjust the original analysis approach to find your p &lt; 0.05 result</a:t>
            </a:r>
          </a:p>
          <a:p>
            <a:r>
              <a:rPr lang="en-US" sz="3200" dirty="0" err="1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HARKing</a:t>
            </a:r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 (</a:t>
            </a:r>
            <a:r>
              <a:rPr lang="en-US" sz="3200" dirty="0" err="1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Hypothesising</a:t>
            </a:r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 After Results are Known):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when you decide to modify, change or adjust the original hypotheses to suit your p &lt; 0.05 result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Pre-registration facilitates openness about what your original intentions were</a:t>
            </a:r>
            <a:endParaRPr lang="en-US" sz="2400" dirty="0">
              <a:solidFill>
                <a:srgbClr val="2C8887"/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FF0215F2-038D-405B-368D-B41CB90CEE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09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69EEB-8DF4-4102-1A7D-C53B10DF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E1A8F521-F80C-1DBE-E44D-E309FBE357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7696C7D7-FBA5-28C5-8947-664984CD360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D0729-063F-61B0-F54E-50338AB9D5E6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EE540-6C40-0705-FF7B-4E1AB08CCFD0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02F08-23CF-0D7F-669D-9273DCBCB2D5}"/>
              </a:ext>
            </a:extLst>
          </p:cNvPr>
          <p:cNvSpPr txBox="1"/>
          <p:nvPr/>
        </p:nvSpPr>
        <p:spPr>
          <a:xfrm>
            <a:off x="245658" y="1992082"/>
            <a:ext cx="1145527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p-hacking example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generate a hypothesis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collect data from 15 participants to test the hypothesis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choose to look at the data from 10 participants and run your analyses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The results are significant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think you should probably collect more data, but decide not to</a:t>
            </a:r>
            <a:endParaRPr lang="en-US" sz="2400" dirty="0">
              <a:solidFill>
                <a:srgbClr val="2C8887"/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83534937-EC21-76CB-4B73-92A09E7A74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2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13F0-6E2F-5766-E9C0-CD123505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78C43210-8F10-F261-D036-955DB0DA45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1762CFB8-EDFA-9D15-4BBD-75938EE9A951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4E65B6-EBB0-5438-C8D4-9F166E7ED117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0BB1B-888A-DD9F-44A6-2A73CEE4CE25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3B44D-3054-55F3-8DEE-6021A9CFCCF0}"/>
              </a:ext>
            </a:extLst>
          </p:cNvPr>
          <p:cNvSpPr txBox="1"/>
          <p:nvPr/>
        </p:nvSpPr>
        <p:spPr>
          <a:xfrm>
            <a:off x="245658" y="1992082"/>
            <a:ext cx="1145527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latin typeface="Yanone Kaffeesatz"/>
                <a:ea typeface="Calibri"/>
                <a:cs typeface="Calibri"/>
              </a:rPr>
              <a:t>HARKing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example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generate a hypothesis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collect data from 50 participants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choose to look at the data and run your analyses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The results do not support your hypothesis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change your hypothesis and generate a new one that suits the results</a:t>
            </a:r>
            <a:endParaRPr lang="en-US" sz="2400" dirty="0">
              <a:solidFill>
                <a:srgbClr val="2C8887"/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2A63F3B5-A25B-2373-447B-B100FA9EC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50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E905-DC16-8C29-B571-57CE52BA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EA4EE093-59F0-0A87-0774-B1A723E798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CC06ED6D-56EE-86D8-4523-2C634EDA9967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87368-360D-1271-46D6-91AFE8F20669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A77FA-B4F8-6227-E555-8AD4C41773C6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61D0B-56DE-2697-0190-059FD5E02738}"/>
              </a:ext>
            </a:extLst>
          </p:cNvPr>
          <p:cNvSpPr txBox="1"/>
          <p:nvPr/>
        </p:nvSpPr>
        <p:spPr>
          <a:xfrm>
            <a:off x="245658" y="1924350"/>
            <a:ext cx="11455275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If I pre-register, am I stuck with that plan forever?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No. You can update your pre-registration in response to the development of the project. Just try to avoid doing so after data collection. Or state in publication any deviations from original plan.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If I pre-register, do I have to state a clear hypothesis?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No. Hypotheses can be confirmatory, where you have a clear prediction about your results, or they can be exploratory, where you do not have a clear prediction about the results. Both are fine! As long you specify in the first instance.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CC5078EE-C559-838A-8B33-593A22B319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3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0972-6C49-9DA3-395F-E326CD84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0E543939-4B20-5A0F-D030-23A0BC2050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C25D628A-A476-67DF-8A78-F10A8081523F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9E30FA-6815-0297-8B98-611ADA1B6F1A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Pre-registration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B821-CEAF-EC29-A40D-D53EB3679BA0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5B135-ED46-0E6C-2D43-E5EDC0681864}"/>
              </a:ext>
            </a:extLst>
          </p:cNvPr>
          <p:cNvSpPr txBox="1"/>
          <p:nvPr/>
        </p:nvSpPr>
        <p:spPr>
          <a:xfrm>
            <a:off x="245658" y="1924350"/>
            <a:ext cx="11455275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Does it have to be very detailed?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No. You can add as much detail as you want. Just be clear and honest.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Does it take long?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No. They can be completed in a few minutes. Deciding what to pre-register might take longer, but that is the reason pre-registration is sensible... it lets you decide on what you are going to do.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What if things don't turn out as I predicted?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Yanone Kaffeesatz"/>
                <a:ea typeface="Calibri"/>
                <a:cs typeface="Calibri"/>
              </a:rPr>
              <a:t>That is doing science! If your results don't match your expectations, that is the result to report, there will be a reason why. Ultimately, these results should carry the same weight as 'publishable' results.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F1004191-5945-8714-E883-1B952287C0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83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BB524-61A7-7C51-3794-800FEA77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4BACAD0F-929B-3CAA-3CA5-5855D3B545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2741ED6D-1F21-2A0C-9101-FD1B493AC71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0574A1-0500-C9C8-1C98-130254447BE3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Registered Reports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8A2A9-F976-3BC5-0D6E-2D8956383BA7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FB602-2CEF-754B-7750-B7B0C7029111}"/>
              </a:ext>
            </a:extLst>
          </p:cNvPr>
          <p:cNvSpPr txBox="1"/>
          <p:nvPr/>
        </p:nvSpPr>
        <p:spPr>
          <a:xfrm>
            <a:off x="245658" y="1924350"/>
            <a:ext cx="1145527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Submit your research plan for peer-review,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before data collection and analysis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, normally with provisional acceptance to the journal.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Benefits?</a:t>
            </a: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Makes any result a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'worthy'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result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See </a:t>
            </a:r>
            <a:r>
              <a:rPr lang="en-US" sz="3600" dirty="0">
                <a:latin typeface="Yanone Kaffeesatz"/>
                <a:ea typeface="Calibri"/>
                <a:cs typeface="Calibri"/>
                <a:hlinkClick r:id="rId4"/>
              </a:rPr>
              <a:t>https://cos.io/rr/</a:t>
            </a:r>
            <a:endParaRPr lang="en-US" sz="3600" dirty="0">
              <a:latin typeface="Yanone Kaffeesatz"/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747EFA34-1C5F-DE30-E7B7-69D11FFFD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5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DF3AD6CA-E0A8-7410-D967-999132260E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4;p25">
            <a:extLst>
              <a:ext uri="{FF2B5EF4-FFF2-40B4-BE49-F238E27FC236}">
                <a16:creationId xmlns:a16="http://schemas.microsoft.com/office/drawing/2014/main" id="{BBB9BA3E-9FA1-CCD2-5A56-62686610DD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325446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A2B0D422-E341-E931-E5A6-D37B3F181477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47466C-4168-46ED-AB2A-22E86287D162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What is Open Science?</a:t>
            </a:r>
          </a:p>
        </p:txBody>
      </p:sp>
      <p:pic>
        <p:nvPicPr>
          <p:cNvPr id="9" name="Picture 8" descr="A diagram of data analysis&#10;&#10;AI-generated content may be incorrect.">
            <a:extLst>
              <a:ext uri="{FF2B5EF4-FFF2-40B4-BE49-F238E27FC236}">
                <a16:creationId xmlns:a16="http://schemas.microsoft.com/office/drawing/2014/main" id="{DB8AE4AD-2F38-EC01-226D-58C672F4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28" y="3200407"/>
            <a:ext cx="11526126" cy="3365890"/>
          </a:xfrm>
          <a:prstGeom prst="rect">
            <a:avLst/>
          </a:prstGeom>
        </p:spPr>
      </p:pic>
      <p:pic>
        <p:nvPicPr>
          <p:cNvPr id="12" name="Picture 11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CEB4CC83-F1CB-DC78-0906-79F7F12A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28" y="3200421"/>
            <a:ext cx="11526078" cy="336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97880-C16D-FE84-0E7B-9E9162EBA6E2}"/>
              </a:ext>
            </a:extLst>
          </p:cNvPr>
          <p:cNvSpPr txBox="1"/>
          <p:nvPr/>
        </p:nvSpPr>
        <p:spPr>
          <a:xfrm>
            <a:off x="245658" y="1827003"/>
            <a:ext cx="1124575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Yanone Kaffeesatz"/>
                <a:ea typeface="Calibri"/>
                <a:cs typeface="Calibri"/>
              </a:rPr>
              <a:t>There are lots of definitions...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3200" dirty="0">
                <a:latin typeface="Yanone Kaffeesatz"/>
                <a:ea typeface="Calibri"/>
                <a:cs typeface="Calibri"/>
              </a:rPr>
              <a:t>In it's simplest form... just doing 'normal' science but more </a:t>
            </a:r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transparently</a:t>
            </a:r>
            <a:endParaRPr lang="en-US" sz="2800" dirty="0">
              <a:solidFill>
                <a:srgbClr val="2C8887"/>
              </a:solidFill>
              <a:latin typeface="Yanone Kaffeesatz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68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981C-C03E-4C65-B598-7FD16779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E72A9D42-8DB0-D4B1-4ACA-14D075F36F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BF5FB806-F119-8E4E-223B-1319B19A8C0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CD3EFD-5D48-2137-3063-6847C5609BAC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Open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731C3-A1C0-F302-92C0-06966110C503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CBED6-504A-572D-C84B-356439381865}"/>
              </a:ext>
            </a:extLst>
          </p:cNvPr>
          <p:cNvSpPr txBox="1"/>
          <p:nvPr/>
        </p:nvSpPr>
        <p:spPr>
          <a:xfrm>
            <a:off x="245658" y="1924350"/>
            <a:ext cx="114552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Making your research available and accessible online, for free, for everybody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8D73CBB6-2C4C-ABA8-B544-C84D32568E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8FD6-3808-4DA4-346E-4D46CE2C6F5F}"/>
              </a:ext>
            </a:extLst>
          </p:cNvPr>
          <p:cNvSpPr txBox="1"/>
          <p:nvPr/>
        </p:nvSpPr>
        <p:spPr>
          <a:xfrm>
            <a:off x="245659" y="6258397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Banks et al. (2019)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3D33BB-791C-46E9-C364-FCC6394B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65"/>
          <a:stretch>
            <a:fillRect/>
          </a:stretch>
        </p:blipFill>
        <p:spPr>
          <a:xfrm>
            <a:off x="245657" y="2581828"/>
            <a:ext cx="8288743" cy="367654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AAF382-6D25-9122-8E1C-68D9DDB7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7" y="2581828"/>
            <a:ext cx="10234325" cy="3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7CDA5-C3DA-D027-E603-222D4AFB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829E5DE7-BF26-0440-D986-51E74D5828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0E930E37-1FD3-5F61-D8D6-18E03C5A5A64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A2154F-2644-C319-7813-463B8AD54B36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Open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028D1-76CB-17BB-312B-3D3C83FCF96F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60897-150B-FB4F-A703-F5642D8AD5D7}"/>
              </a:ext>
            </a:extLst>
          </p:cNvPr>
          <p:cNvSpPr txBox="1"/>
          <p:nvPr/>
        </p:nvSpPr>
        <p:spPr>
          <a:xfrm>
            <a:off x="245658" y="1924350"/>
            <a:ext cx="1145527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Different routes to Open Access?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Yanone Kaffeesatz"/>
                <a:ea typeface="Calibri"/>
                <a:cs typeface="Calibri"/>
              </a:rPr>
              <a:t>Green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: Allows users to deposit work prior to publication on accessible archive</a:t>
            </a:r>
          </a:p>
          <a:p>
            <a:r>
              <a:rPr lang="en-US" sz="3600" dirty="0">
                <a:solidFill>
                  <a:srgbClr val="FFD579"/>
                </a:solidFill>
                <a:latin typeface="Yanone Kaffeesatz"/>
                <a:ea typeface="Calibri"/>
                <a:cs typeface="Calibri"/>
              </a:rPr>
              <a:t>Gold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: Makes the final published article accessible to all through the journal, at a cost to the author</a:t>
            </a:r>
          </a:p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Yanone Kaffeesatz"/>
                <a:ea typeface="Calibri"/>
                <a:cs typeface="Calibri"/>
              </a:rPr>
              <a:t>Diamond/platinum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: Essentially the gold route, but with no charge to the the author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66274414-20F5-9AEF-3DB4-C5A8402365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8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43C5C-5E64-3942-B3DB-C7A7DB56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2278C928-F16C-8AB1-1F01-4FD73C6159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7E91AD30-B295-95B2-8169-8483FBA237CD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C13D5-2D43-CBD6-21D6-E60A871CC5AE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Open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D3A99-1EF8-BD36-8C10-D920D3134ACA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11797-6E29-F2DF-25DF-BBC31826E50A}"/>
              </a:ext>
            </a:extLst>
          </p:cNvPr>
          <p:cNvSpPr txBox="1"/>
          <p:nvPr/>
        </p:nvSpPr>
        <p:spPr>
          <a:xfrm>
            <a:off x="245658" y="1924350"/>
            <a:ext cx="1145527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What types of licenses?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</a:rPr>
              <a:t>Adding a license to your work is always useful as it can restrict or open the access of it.</a:t>
            </a:r>
          </a:p>
          <a:p>
            <a:endParaRPr lang="en-US" sz="3600" dirty="0">
              <a:latin typeface="Yanone Kaffeesatz"/>
              <a:ea typeface="Calibri"/>
              <a:cs typeface="Calibri"/>
            </a:endParaRPr>
          </a:p>
          <a:p>
            <a:r>
              <a:rPr lang="en-US" sz="3600" dirty="0">
                <a:latin typeface="Yanone Kaffeesatz"/>
                <a:ea typeface="Calibri"/>
                <a:cs typeface="Calibri"/>
                <a:hlinkClick r:id="rId4"/>
              </a:rPr>
              <a:t>https://creativecommons.org/choose/</a:t>
            </a:r>
            <a:endParaRPr lang="en-US" sz="3600" dirty="0">
              <a:latin typeface="Yanone Kaffeesatz"/>
              <a:ea typeface="Calibri"/>
              <a:cs typeface="Calibri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BA1EC578-6964-52A6-095B-590522A618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1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954ED-6663-0EAB-C08C-7461BB97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5770931E-4ED4-A8F6-C716-0AC80D0B30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84EB9968-0A39-E47D-1F48-543D5BE16156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736E51-9BBA-32D8-3D16-15338D5E817E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Open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96DBC-5D2A-2537-1C03-D1A612B27714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D5076-14B1-FA13-6A25-5726D4792931}"/>
              </a:ext>
            </a:extLst>
          </p:cNvPr>
          <p:cNvSpPr txBox="1"/>
          <p:nvPr/>
        </p:nvSpPr>
        <p:spPr>
          <a:xfrm>
            <a:off x="245658" y="1924350"/>
            <a:ext cx="11455275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none Kaffeesatz"/>
                <a:ea typeface="Calibri"/>
                <a:cs typeface="Calibri"/>
              </a:rPr>
              <a:t>Pre-prints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You can archive your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pre-submitted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manuscript, i.e. before it has undergone peer review at at journal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There are lots of options to do this, they are normally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free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(e.g. </a:t>
            </a:r>
            <a:r>
              <a:rPr lang="en-US" sz="3600" dirty="0" err="1">
                <a:latin typeface="Yanone Kaffeesatz"/>
                <a:ea typeface="Calibri"/>
                <a:cs typeface="Calibri"/>
              </a:rPr>
              <a:t>PsyArXiv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They are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time-stamped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, so harder to plagiarize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Gets your work out there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Journals </a:t>
            </a:r>
            <a:r>
              <a:rPr lang="en-US" sz="36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normally</a:t>
            </a:r>
            <a:r>
              <a:rPr lang="en-US" sz="3600" dirty="0">
                <a:latin typeface="Yanone Kaffeesatz"/>
                <a:ea typeface="Calibri"/>
                <a:cs typeface="Calibri"/>
              </a:rPr>
              <a:t> fine with this practice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Yanone Kaffeesatz"/>
                <a:ea typeface="Calibri"/>
                <a:cs typeface="Calibri"/>
              </a:rPr>
              <a:t>Pre-prints example: </a:t>
            </a:r>
            <a:r>
              <a:rPr lang="en-US" sz="3600" dirty="0">
                <a:latin typeface="Yanone Kaffeesatz"/>
                <a:ea typeface="Calibri"/>
                <a:cs typeface="Calibri"/>
                <a:hlinkClick r:id="rId4"/>
              </a:rPr>
              <a:t>https://osf.io/preprints</a:t>
            </a:r>
            <a:endParaRPr lang="en-US" sz="36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E4B1A0C6-47F4-ADA4-7826-4A83C356CE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2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773A0B19-99EC-923E-9940-45A1659C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7BC62283-7A2B-4EE0-5F7D-E8A88F8FEF52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4. Big-team science</a:t>
            </a:r>
            <a:endParaRPr lang="en-US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D48DA018-C738-AA20-3C76-93DDF8E43D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62EC7910-AC25-2514-1382-CE688E8ED6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90C3A9BA-B2FF-3979-4FC6-1F9FB6856F09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3030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A6029-B4BC-B0A5-33E8-078E5DC2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F5F6C855-F89F-A95A-2D50-8F6B4DBC3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D759C1B7-5689-AB80-9B94-2269EE14AA39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2FBE3-EA61-5384-2FC1-7A5660CF9A4D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Big-team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9C126-0F11-1CE1-E85A-0E7C5A960E3B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7F6CA-CDD7-14B0-CB5D-C817B362A1D2}"/>
              </a:ext>
            </a:extLst>
          </p:cNvPr>
          <p:cNvSpPr txBox="1"/>
          <p:nvPr/>
        </p:nvSpPr>
        <p:spPr>
          <a:xfrm>
            <a:off x="245658" y="1924350"/>
            <a:ext cx="11455275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Yanone Kaffeesatz"/>
                <a:ea typeface="Calibri"/>
                <a:cs typeface="Calibri"/>
              </a:rPr>
              <a:t>Collaborative research model: Large groups of researchers, often across institutions and countries, work together on shared scientific projects.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Yanone Kaffeesatz"/>
                <a:ea typeface="Calibri"/>
                <a:cs typeface="Calibri"/>
              </a:rPr>
              <a:t>Scale of participation: Typically involves dozens to hundreds (sometimes thousands) of researchers contributing.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Yanone Kaffeesatz"/>
                <a:ea typeface="Calibri"/>
                <a:cs typeface="Calibri"/>
              </a:rPr>
              <a:t>Shared goals: Designed to tackle questions that are too resource-intensive, complex, or broad for a single lab to address alone.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Yanone Kaffeesatz"/>
              <a:ea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Yanone Kaffeesatz"/>
                <a:ea typeface="Calibri"/>
                <a:cs typeface="Calibri"/>
              </a:rPr>
              <a:t>Standardisation: Methods, protocols, and analyses are agreed upon collectively to ensure consistency across teams.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Yanone Kaffeesatz"/>
              <a:ea typeface="Calibri"/>
              <a:cs typeface="Calibri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29DE88B4-D610-805A-3D85-213910CCA7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5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68DEA-B1FE-049D-5BF1-4C77A0FC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red dots&#10;&#10;AI-generated content may be incorrect.">
            <a:extLst>
              <a:ext uri="{FF2B5EF4-FFF2-40B4-BE49-F238E27FC236}">
                <a16:creationId xmlns:a16="http://schemas.microsoft.com/office/drawing/2014/main" id="{F72D3413-0A3A-197F-BF62-31184F54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130" y="1439009"/>
            <a:ext cx="8304811" cy="5231819"/>
          </a:xfrm>
          <a:prstGeom prst="rect">
            <a:avLst/>
          </a:prstGeom>
        </p:spPr>
      </p:pic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D02741C1-C877-7205-3791-F8D4446603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88419D11-B10B-0800-E320-66556CEFAE0F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85D345-EDD6-AA0D-71C0-403CC5FFDC2A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Big-team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B08FF-0D01-2129-4529-3E1AE7F52738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A2E60DCC-2306-C571-E8D2-3ACCD335C6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69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C7DFA-6DE1-EE8A-4EC4-FDB4339C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EC933920-91D8-F22A-97D4-817430F24E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19D858D0-7AB1-CB49-BB0C-E845D19B6C40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57713-36C3-6308-E752-3B26349A9B71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Big-team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29903-8B9E-C769-6BC1-B0FF92602FBC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8EF76011-7BCD-E890-69FB-82820AAD73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ManyBabies">
            <a:extLst>
              <a:ext uri="{FF2B5EF4-FFF2-40B4-BE49-F238E27FC236}">
                <a16:creationId xmlns:a16="http://schemas.microsoft.com/office/drawing/2014/main" id="{4417A6F9-F23B-3DED-EA29-E7786B9B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9" y="1898397"/>
            <a:ext cx="3285067" cy="32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B0FD1F-90AB-A83A-709C-025EEED9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26" y="1947847"/>
            <a:ext cx="3492500" cy="307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F87C661-24F6-877B-DD98-62D0ADC5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88" y="5444515"/>
            <a:ext cx="5207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48DBE02-0314-F2F1-4689-24BAB450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2" y="5032865"/>
            <a:ext cx="2343594" cy="17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ultiplEYE">
            <a:extLst>
              <a:ext uri="{FF2B5EF4-FFF2-40B4-BE49-F238E27FC236}">
                <a16:creationId xmlns:a16="http://schemas.microsoft.com/office/drawing/2014/main" id="{CEA206DC-B7CD-53C9-DC48-0C92BE94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36" y="5032865"/>
            <a:ext cx="2609605" cy="153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artners – AfricArXiv">
            <a:extLst>
              <a:ext uri="{FF2B5EF4-FFF2-40B4-BE49-F238E27FC236}">
                <a16:creationId xmlns:a16="http://schemas.microsoft.com/office/drawing/2014/main" id="{CC8D8401-846A-4DF7-DBE4-4C8DA0A8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26" y="2326738"/>
            <a:ext cx="4037666" cy="266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1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F23E6AEF-48FA-3604-1B7F-4A4711A4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DEADC84C-C54B-475B-BC9D-B6C34A51FA3A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lt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endParaRPr lang="en-GB" sz="5200" dirty="0">
              <a:solidFill>
                <a:schemeClr val="lt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</a:rPr>
              <a:t>Thanks!</a:t>
            </a: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D21D9614-9BAB-B7E5-375C-35B38FC8DC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E614E0B1-4706-1E7C-AE3F-D55C4E851E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4709B50F-2BB6-C36F-349F-16F1E52B3F95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0225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3781B-3562-835D-18EC-6C2A5811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CA547A85-57C2-4894-FE4E-F50569B4F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4;p25">
            <a:extLst>
              <a:ext uri="{FF2B5EF4-FFF2-40B4-BE49-F238E27FC236}">
                <a16:creationId xmlns:a16="http://schemas.microsoft.com/office/drawing/2014/main" id="{AE8BF5EC-B549-5A8E-E927-16354B6AB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5E388910-8688-E160-B047-8DFD506C0AA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A73750-ED18-BDD5-E818-79811D8D1825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The times they are a </a:t>
            </a:r>
            <a:r>
              <a:rPr lang="en-US" sz="4000" dirty="0" err="1">
                <a:solidFill>
                  <a:srgbClr val="2C8887"/>
                </a:solidFill>
                <a:latin typeface="Yanone Kaffeesatz" pitchFamily="2" charset="77"/>
              </a:rPr>
              <a:t>changin</a:t>
            </a:r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5773B-D32D-5A6E-BD19-5659AED89BDF}"/>
              </a:ext>
            </a:extLst>
          </p:cNvPr>
          <p:cNvSpPr txBox="1"/>
          <p:nvPr/>
        </p:nvSpPr>
        <p:spPr>
          <a:xfrm>
            <a:off x="245659" y="6258397"/>
            <a:ext cx="714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Academy of Medical Sciences (https://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acmedsci.ac.uk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/file-download/38208-5631f0052511d.pdf)</a:t>
            </a:r>
          </a:p>
        </p:txBody>
      </p:sp>
      <p:pic>
        <p:nvPicPr>
          <p:cNvPr id="8" name="Picture 7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F7EC671A-523E-9931-2B1E-CE277E30B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333"/>
          <a:stretch>
            <a:fillRect/>
          </a:stretch>
        </p:blipFill>
        <p:spPr>
          <a:xfrm>
            <a:off x="245659" y="2507534"/>
            <a:ext cx="5482243" cy="3231349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002F3B77-7ECB-DE92-8EEE-CB1BE433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424"/>
          <a:stretch>
            <a:fillRect/>
          </a:stretch>
        </p:blipFill>
        <p:spPr>
          <a:xfrm>
            <a:off x="5731333" y="2507533"/>
            <a:ext cx="6215008" cy="32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9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148B-00B3-F4CB-1F76-120E6AF18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7173019B-6656-33A4-68D3-9DC3A1C603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F0EE2A3D-DC8A-4732-F000-84668CF630A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EF48B5-DD08-D1B2-D54F-927DBD44CF02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The times they are a </a:t>
            </a:r>
            <a:r>
              <a:rPr lang="en-US" sz="4000" dirty="0" err="1">
                <a:solidFill>
                  <a:srgbClr val="2C8887"/>
                </a:solidFill>
                <a:latin typeface="Yanone Kaffeesatz" pitchFamily="2" charset="77"/>
              </a:rPr>
              <a:t>changin</a:t>
            </a:r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'</a:t>
            </a:r>
          </a:p>
        </p:txBody>
      </p:sp>
      <p:pic>
        <p:nvPicPr>
          <p:cNvPr id="3" name="Picture 2" descr="A diagram of a crisis&#10;&#10;AI-generated content may be incorrect.">
            <a:extLst>
              <a:ext uri="{FF2B5EF4-FFF2-40B4-BE49-F238E27FC236}">
                <a16:creationId xmlns:a16="http://schemas.microsoft.com/office/drawing/2014/main" id="{610E6A01-D0E4-FB96-D8BB-5E2F9A82A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9" y="1827002"/>
            <a:ext cx="5126356" cy="4345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61DD96-9BA6-3176-02E9-6C3EF56677AB}"/>
              </a:ext>
            </a:extLst>
          </p:cNvPr>
          <p:cNvSpPr txBox="1"/>
          <p:nvPr/>
        </p:nvSpPr>
        <p:spPr>
          <a:xfrm>
            <a:off x="245659" y="625839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Baker (2016)</a:t>
            </a:r>
          </a:p>
        </p:txBody>
      </p:sp>
      <p:pic>
        <p:nvPicPr>
          <p:cNvPr id="14" name="Picture 13" descr="A close-up of a website&#10;&#10;AI-generated content may be incorrect.">
            <a:extLst>
              <a:ext uri="{FF2B5EF4-FFF2-40B4-BE49-F238E27FC236}">
                <a16:creationId xmlns:a16="http://schemas.microsoft.com/office/drawing/2014/main" id="{47164988-BEB5-BA23-08BF-CB0C82A1F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014" y="3440091"/>
            <a:ext cx="5955349" cy="2818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97E807-D3A4-3946-22DC-F89C2DBB1D5B}"/>
              </a:ext>
            </a:extLst>
          </p:cNvPr>
          <p:cNvSpPr txBox="1"/>
          <p:nvPr/>
        </p:nvSpPr>
        <p:spPr>
          <a:xfrm>
            <a:off x="5372014" y="625839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Schmalz et al. (2025)</a:t>
            </a:r>
          </a:p>
        </p:txBody>
      </p:sp>
      <p:pic>
        <p:nvPicPr>
          <p:cNvPr id="18" name="Picture 17" descr="A close-up of a card&#10;&#10;AI-generated content may be incorrect.">
            <a:extLst>
              <a:ext uri="{FF2B5EF4-FFF2-40B4-BE49-F238E27FC236}">
                <a16:creationId xmlns:a16="http://schemas.microsoft.com/office/drawing/2014/main" id="{D40EDC7B-3387-CBB5-E54C-88265C74B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44" y="981798"/>
            <a:ext cx="5404886" cy="21267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39356-503F-027D-D4F1-D0FEF8CFEA90}"/>
              </a:ext>
            </a:extLst>
          </p:cNvPr>
          <p:cNvSpPr txBox="1"/>
          <p:nvPr/>
        </p:nvSpPr>
        <p:spPr>
          <a:xfrm>
            <a:off x="5410969" y="305966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Sönning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 &amp; Werner (2021)</a:t>
            </a:r>
          </a:p>
        </p:txBody>
      </p:sp>
      <p:pic>
        <p:nvPicPr>
          <p:cNvPr id="21" name="Google Shape;104;p25">
            <a:extLst>
              <a:ext uri="{FF2B5EF4-FFF2-40B4-BE49-F238E27FC236}">
                <a16:creationId xmlns:a16="http://schemas.microsoft.com/office/drawing/2014/main" id="{1AE818D8-CE7D-6840-17FE-D7E3C7A1B6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7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D9DB5A99-631D-B292-D20C-46B8D7A19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>
            <a:extLst>
              <a:ext uri="{FF2B5EF4-FFF2-40B4-BE49-F238E27FC236}">
                <a16:creationId xmlns:a16="http://schemas.microsoft.com/office/drawing/2014/main" id="{12878111-A144-650B-0870-CD0967133313}"/>
              </a:ext>
            </a:extLst>
          </p:cNvPr>
          <p:cNvSpPr txBox="1"/>
          <p:nvPr/>
        </p:nvSpPr>
        <p:spPr>
          <a:xfrm>
            <a:off x="176200" y="1394400"/>
            <a:ext cx="118536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endParaRPr lang="en-GB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  <a:p>
            <a:pPr algn="ctr"/>
            <a:r>
              <a:rPr lang="en-GB" sz="5200" dirty="0">
                <a:solidFill>
                  <a:schemeClr val="bg1"/>
                </a:solidFill>
                <a:latin typeface="Yanone Kaffeesatz"/>
                <a:ea typeface="Yanone Kaffeesatz"/>
                <a:cs typeface="Yanone Kaffeesatz"/>
              </a:rPr>
              <a:t>1. Replicability</a:t>
            </a:r>
            <a:endParaRPr lang="en-US" sz="5200" dirty="0">
              <a:solidFill>
                <a:schemeClr val="bg1"/>
              </a:solidFill>
              <a:latin typeface="Yanone Kaffeesatz"/>
              <a:ea typeface="Yanone Kaffeesatz"/>
              <a:cs typeface="Yanone Kaffeesatz"/>
            </a:endParaRPr>
          </a:p>
        </p:txBody>
      </p:sp>
      <p:pic>
        <p:nvPicPr>
          <p:cNvPr id="103" name="Google Shape;103;p25">
            <a:extLst>
              <a:ext uri="{FF2B5EF4-FFF2-40B4-BE49-F238E27FC236}">
                <a16:creationId xmlns:a16="http://schemas.microsoft.com/office/drawing/2014/main" id="{17EB8E3E-5AB2-16BC-C376-411DB9DF2B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" y="0"/>
            <a:ext cx="12192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>
            <a:extLst>
              <a:ext uri="{FF2B5EF4-FFF2-40B4-BE49-F238E27FC236}">
                <a16:creationId xmlns:a16="http://schemas.microsoft.com/office/drawing/2014/main" id="{38D02B0F-903B-90E8-55EC-3B717AA894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-15200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>
            <a:extLst>
              <a:ext uri="{FF2B5EF4-FFF2-40B4-BE49-F238E27FC236}">
                <a16:creationId xmlns:a16="http://schemas.microsoft.com/office/drawing/2014/main" id="{EC3C89AB-2619-9C2D-8084-AFD10744D612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836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6EFD-C0B0-45CC-F5D2-174ADBB5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347D7C98-9CE1-5741-7263-B0A42CB765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6DE1DCDF-16F4-1804-3EC0-8A281E0340CB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7B4E91-EE6E-1286-8053-EC1FEB52AF08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6F272-23C8-A980-7584-4B46F86C09E0}"/>
              </a:ext>
            </a:extLst>
          </p:cNvPr>
          <p:cNvSpPr txBox="1"/>
          <p:nvPr/>
        </p:nvSpPr>
        <p:spPr>
          <a:xfrm>
            <a:off x="245658" y="1827003"/>
            <a:ext cx="1124575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Yanone Kaffeesatz"/>
                <a:ea typeface="Calibri"/>
                <a:cs typeface="Calibri"/>
              </a:rPr>
              <a:t>The ability to replicate the work of somebody else, using independently collected data, but derived from the same methods</a:t>
            </a:r>
          </a:p>
        </p:txBody>
      </p:sp>
      <p:pic>
        <p:nvPicPr>
          <p:cNvPr id="10" name="Picture 9" descr="A green cake with a face on it&#10;&#10;AI-generated content may be incorrect.">
            <a:extLst>
              <a:ext uri="{FF2B5EF4-FFF2-40B4-BE49-F238E27FC236}">
                <a16:creationId xmlns:a16="http://schemas.microsoft.com/office/drawing/2014/main" id="{2A2B2C62-B5C9-5733-F509-26526C433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8" y="3186182"/>
            <a:ext cx="7102192" cy="2931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C54C08-A739-F2C7-8E09-F77317A6DFBA}"/>
              </a:ext>
            </a:extLst>
          </p:cNvPr>
          <p:cNvSpPr txBox="1"/>
          <p:nvPr/>
        </p:nvSpPr>
        <p:spPr>
          <a:xfrm>
            <a:off x="245659" y="6258397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https://</a:t>
            </a:r>
            <a:r>
              <a:rPr lang="en-US" dirty="0" err="1">
                <a:solidFill>
                  <a:srgbClr val="2C8887"/>
                </a:solidFill>
                <a:latin typeface="Yanone Kaffeesatz" pitchFamily="2" charset="77"/>
              </a:rPr>
              <a:t>www.awesomeinventions.com</a:t>
            </a:r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/cake-fails/</a:t>
            </a:r>
          </a:p>
        </p:txBody>
      </p:sp>
      <p:pic>
        <p:nvPicPr>
          <p:cNvPr id="16" name="Google Shape;104;p25">
            <a:extLst>
              <a:ext uri="{FF2B5EF4-FFF2-40B4-BE49-F238E27FC236}">
                <a16:creationId xmlns:a16="http://schemas.microsoft.com/office/drawing/2014/main" id="{EB61099D-D083-F0E9-E4C6-1EC1187D97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7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1C53-AB80-211E-0893-83663409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8077D6C7-215D-7474-FE91-16B6893021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C9077415-E5AE-49F6-B629-0223FD8D478D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A9E709C-98FA-BEEC-2D27-E4947B6EA915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0AB1-418D-CB82-9A3E-392D9C678F15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8A0F7-2A00-A254-AD7D-AC700D03CA63}"/>
              </a:ext>
            </a:extLst>
          </p:cNvPr>
          <p:cNvSpPr txBox="1"/>
          <p:nvPr/>
        </p:nvSpPr>
        <p:spPr>
          <a:xfrm>
            <a:off x="245658" y="2047137"/>
            <a:ext cx="11245755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Hypothesis</a:t>
            </a:r>
            <a:r>
              <a:rPr lang="en-US" sz="3200" dirty="0">
                <a:latin typeface="Yanone Kaffeesatz"/>
                <a:ea typeface="Calibri"/>
                <a:cs typeface="Calibri"/>
              </a:rPr>
              <a:t>: Flipping a coin 5 times gives this sequence: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3200" dirty="0">
                <a:latin typeface="Yanone Kaffeesatz"/>
                <a:ea typeface="Calibri"/>
                <a:cs typeface="Calibri"/>
              </a:rPr>
              <a:t>heads, heads, tails, tails, tails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Method</a:t>
            </a:r>
            <a:r>
              <a:rPr lang="en-US" sz="3200" dirty="0">
                <a:latin typeface="Yanone Kaffeesatz"/>
                <a:ea typeface="Calibri"/>
                <a:cs typeface="Calibri"/>
              </a:rPr>
              <a:t>: Flip a coin 5 times</a:t>
            </a:r>
          </a:p>
          <a:p>
            <a:endParaRPr lang="en-US" sz="3200" dirty="0">
              <a:latin typeface="Yanone Kaffeesatz"/>
              <a:ea typeface="Calibri"/>
              <a:cs typeface="Calibri"/>
            </a:endParaRPr>
          </a:p>
          <a:p>
            <a:r>
              <a:rPr lang="en-US" sz="3200" dirty="0">
                <a:solidFill>
                  <a:srgbClr val="2C8887"/>
                </a:solidFill>
                <a:latin typeface="Yanone Kaffeesatz"/>
                <a:ea typeface="Calibri"/>
                <a:cs typeface="Calibri"/>
              </a:rPr>
              <a:t>Result</a:t>
            </a:r>
            <a:r>
              <a:rPr lang="en-US" sz="3200" dirty="0">
                <a:latin typeface="Yanone Kaffeesatz"/>
                <a:ea typeface="Calibri"/>
                <a:cs typeface="Calibri"/>
              </a:rPr>
              <a:t>: heads, heads, tails, tails, tails</a:t>
            </a:r>
          </a:p>
        </p:txBody>
      </p:sp>
      <p:pic>
        <p:nvPicPr>
          <p:cNvPr id="3" name="Picture 2" descr="A magazine cover with a planet&#10;&#10;AI-generated content may be incorrect.">
            <a:extLst>
              <a:ext uri="{FF2B5EF4-FFF2-40B4-BE49-F238E27FC236}">
                <a16:creationId xmlns:a16="http://schemas.microsoft.com/office/drawing/2014/main" id="{A9AF21AC-4EBE-1FF0-3CA9-9D34BEE7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712" y="1473060"/>
            <a:ext cx="3816842" cy="5030998"/>
          </a:xfrm>
          <a:prstGeom prst="rect">
            <a:avLst/>
          </a:prstGeom>
        </p:spPr>
      </p:pic>
      <p:pic>
        <p:nvPicPr>
          <p:cNvPr id="9" name="Google Shape;104;p25">
            <a:extLst>
              <a:ext uri="{FF2B5EF4-FFF2-40B4-BE49-F238E27FC236}">
                <a16:creationId xmlns:a16="http://schemas.microsoft.com/office/drawing/2014/main" id="{8FB67234-76D8-A729-DA31-3BB0AE86D5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3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4C7C-158A-2C90-74B9-B3BCCB42C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p25">
            <a:extLst>
              <a:ext uri="{FF2B5EF4-FFF2-40B4-BE49-F238E27FC236}">
                <a16:creationId xmlns:a16="http://schemas.microsoft.com/office/drawing/2014/main" id="{1FF42631-5AC5-E1DD-063F-09493D967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"/>
            <a:ext cx="12192000" cy="88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5;p25">
            <a:extLst>
              <a:ext uri="{FF2B5EF4-FFF2-40B4-BE49-F238E27FC236}">
                <a16:creationId xmlns:a16="http://schemas.microsoft.com/office/drawing/2014/main" id="{BCB18133-FA15-E2E4-6E6A-B19447D293EC}"/>
              </a:ext>
            </a:extLst>
          </p:cNvPr>
          <p:cNvCxnSpPr/>
          <p:nvPr/>
        </p:nvCxnSpPr>
        <p:spPr>
          <a:xfrm>
            <a:off x="-16200" y="895600"/>
            <a:ext cx="12224400" cy="0"/>
          </a:xfrm>
          <a:prstGeom prst="straightConnector1">
            <a:avLst/>
          </a:prstGeom>
          <a:noFill/>
          <a:ln w="762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081A71-1BDE-2B3D-D91C-29C5DCDF1BC4}"/>
              </a:ext>
            </a:extLst>
          </p:cNvPr>
          <p:cNvSpPr txBox="1"/>
          <p:nvPr/>
        </p:nvSpPr>
        <p:spPr>
          <a:xfrm>
            <a:off x="245659" y="1119117"/>
            <a:ext cx="1124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C8887"/>
                </a:solidFill>
                <a:latin typeface="Yanone Kaffeesatz" pitchFamily="2" charset="77"/>
              </a:rPr>
              <a:t>Replicability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694B9-6113-61B5-D00E-D4F4BE7F98A8}"/>
              </a:ext>
            </a:extLst>
          </p:cNvPr>
          <p:cNvSpPr txBox="1"/>
          <p:nvPr/>
        </p:nvSpPr>
        <p:spPr>
          <a:xfrm>
            <a:off x="245659" y="625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2C8887"/>
              </a:solidFill>
              <a:latin typeface="Yanone Kaffeesatz" pitchFamily="2" charset="77"/>
            </a:endParaRPr>
          </a:p>
        </p:txBody>
      </p:sp>
      <p:pic>
        <p:nvPicPr>
          <p:cNvPr id="10" name="Picture 9" descr="A screenshot of a test&#10;&#10;AI-generated content may be incorrect.">
            <a:extLst>
              <a:ext uri="{FF2B5EF4-FFF2-40B4-BE49-F238E27FC236}">
                <a16:creationId xmlns:a16="http://schemas.microsoft.com/office/drawing/2014/main" id="{A0DEF746-C3E0-D149-91A3-0B2217FEB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59" y="1979125"/>
            <a:ext cx="8525808" cy="4262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817CCD-BCAD-9692-676C-CF64DDF13333}"/>
              </a:ext>
            </a:extLst>
          </p:cNvPr>
          <p:cNvSpPr txBox="1"/>
          <p:nvPr/>
        </p:nvSpPr>
        <p:spPr>
          <a:xfrm>
            <a:off x="245659" y="625839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887"/>
                </a:solidFill>
                <a:latin typeface="Yanone Kaffeesatz" pitchFamily="2" charset="77"/>
              </a:rPr>
              <a:t>Baker (2015)</a:t>
            </a:r>
          </a:p>
        </p:txBody>
      </p:sp>
      <p:pic>
        <p:nvPicPr>
          <p:cNvPr id="13" name="Google Shape;104;p25">
            <a:extLst>
              <a:ext uri="{FF2B5EF4-FFF2-40B4-BE49-F238E27FC236}">
                <a16:creationId xmlns:a16="http://schemas.microsoft.com/office/drawing/2014/main" id="{B9EE41D4-0B93-86BB-89F0-2C0417C2E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529" b="35637"/>
          <a:stretch/>
        </p:blipFill>
        <p:spPr>
          <a:xfrm>
            <a:off x="17457" y="6713928"/>
            <a:ext cx="12192000" cy="144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860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0A330D2-EF59-E145-89C6-0B4D747D42DB}">
  <we:reference id="3e0fcce7-415c-4081-926c-b4e449c650e4" version="1.1.0.2" store="EXCatalog" storeType="EXCatalog"/>
  <we:alternateReferences>
    <we:reference id="WA200004709" version="1.1.0.2" store="en-GB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6852</TotalTime>
  <Words>1429</Words>
  <Application>Microsoft Macintosh PowerPoint</Application>
  <PresentationFormat>Widescreen</PresentationFormat>
  <Paragraphs>213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Yanone Kaffeesatz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Brand</dc:creator>
  <cp:lastModifiedBy>James Brand</cp:lastModifiedBy>
  <cp:revision>18</cp:revision>
  <dcterms:created xsi:type="dcterms:W3CDTF">2025-01-17T15:47:05Z</dcterms:created>
  <dcterms:modified xsi:type="dcterms:W3CDTF">2025-09-21T10:27:37Z</dcterms:modified>
</cp:coreProperties>
</file>